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268" r:id="rId89"/>
    <p:sldId id="269" r:id="rId90"/>
    <p:sldId id="75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=10</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𝜏</m:t>
                    </m:r>
                    <m:r>
                      <a:rPr lang="en-US" sz="1800" b="0" i="0" dirty="0" smtClean="0">
                        <a:latin typeface="Cambria Math" panose="02040503050406030204" pitchFamily="18" charset="0"/>
                        <a:ea typeface="Cambria Math" panose="02040503050406030204" pitchFamily="18" charset="0"/>
                      </a:rPr>
                      <m:t>=</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4</m:t>
                        </m:r>
                      </m:sup>
                    </m:sSup>
                    <m:r>
                      <a:rPr lang="en-US" sz="1800" b="0" i="1" dirty="0" smtClean="0">
                        <a:latin typeface="Cambria Math" panose="02040503050406030204" pitchFamily="18" charset="0"/>
                        <a:ea typeface="Cambria Math" panose="02040503050406030204" pitchFamily="18" charset="0"/>
                      </a:rPr>
                      <m:t>×</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8</m:t>
                        </m:r>
                      </m:sup>
                    </m:sSup>
                    <m:func>
                      <m:funcPr>
                        <m:ctrlPr>
                          <a:rPr lang="en-US" sz="1800" b="0" i="1" dirty="0" smtClean="0">
                            <a:latin typeface="Cambria Math" panose="02040503050406030204" pitchFamily="18" charset="0"/>
                            <a:ea typeface="Cambria Math" panose="02040503050406030204" pitchFamily="18" charset="0"/>
                          </a:rPr>
                        </m:ctrlPr>
                      </m:funcPr>
                      <m:fName>
                        <m:r>
                          <m:rPr>
                            <m:sty m:val="p"/>
                          </m:rPr>
                          <a:rPr lang="en-US" sz="1800" b="0" i="0" dirty="0" smtClean="0">
                            <a:latin typeface="Cambria Math" panose="02040503050406030204" pitchFamily="18" charset="0"/>
                            <a:ea typeface="Cambria Math" panose="02040503050406030204" pitchFamily="18" charset="0"/>
                          </a:rPr>
                          <m:t>sec</m:t>
                        </m:r>
                      </m:fName>
                      <m:e>
                        <m:r>
                          <a:rPr lang="en-US" sz="1800" b="0" i="1" dirty="0" smtClean="0">
                            <a:latin typeface="Cambria Math" panose="02040503050406030204" pitchFamily="18" charset="0"/>
                            <a:ea typeface="Cambria Math" panose="02040503050406030204" pitchFamily="18" charset="0"/>
                          </a:rPr>
                          <m:t>=.1</m:t>
                        </m:r>
                        <m:r>
                          <a:rPr lang="en-US" sz="1800" b="0" i="1" dirty="0" smtClean="0">
                            <a:latin typeface="Cambria Math" panose="02040503050406030204" pitchFamily="18" charset="0"/>
                            <a:ea typeface="Cambria Math" panose="02040503050406030204" pitchFamily="18" charset="0"/>
                          </a:rPr>
                          <m:t>𝑚𝑠</m:t>
                        </m:r>
                      </m:e>
                    </m:func>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𝑚</m:t>
                        </m:r>
                      </m:sub>
                    </m:sSub>
                  </m:oMath>
                </a14:m>
                <a:r>
                  <a:rPr lang="en-US" sz="1800" dirty="0"/>
                  <a:t> is period of modulating signal.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𝑚</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𝑠𝑒𝑐</m:t>
                    </m:r>
                    <m:r>
                      <a:rPr lang="en-US" sz="1800" b="0" i="1" smtClean="0">
                        <a:latin typeface="Cambria Math" panose="02040503050406030204" pitchFamily="18" charset="0"/>
                      </a:rPr>
                      <m:t>=1</m:t>
                    </m:r>
                    <m:r>
                      <a:rPr lang="en-US" sz="1800" b="0" i="1" smtClean="0">
                        <a:latin typeface="Cambria Math" panose="02040503050406030204" pitchFamily="18" charset="0"/>
                      </a:rPr>
                      <m:t>𝑚𝑠</m:t>
                    </m:r>
                    <m:r>
                      <a:rPr lang="en-US" sz="1800" b="0" i="0" smtClean="0">
                        <a:latin typeface="Cambria Math" panose="02040503050406030204" pitchFamily="18" charset="0"/>
                      </a:rPr>
                      <m:t>.</m:t>
                    </m:r>
                  </m:oMath>
                </a14:m>
                <a:r>
                  <a:rPr lang="en-US" sz="1800" dirty="0"/>
                  <a:t>  So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𝑚</m:t>
                        </m:r>
                      </m:sub>
                    </m:sSub>
                  </m:oMath>
                </a14:m>
                <a:endParaRPr lang="en-US" sz="1800" dirty="0"/>
              </a:p>
              <a:p>
                <a:pPr lvl="2">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𝑐</m:t>
                        </m:r>
                      </m:sub>
                    </m:sSub>
                  </m:oMath>
                </a14:m>
                <a:r>
                  <a:rPr lang="en-US" sz="1800" dirty="0"/>
                  <a:t> is period of modulating signal.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𝑐</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m:t>
                        </m:r>
                        <m:r>
                          <a:rPr lang="en-US" sz="1800" b="0" i="1" smtClean="0">
                            <a:latin typeface="Cambria Math" panose="02040503050406030204" pitchFamily="18" charset="0"/>
                          </a:rPr>
                          <m:t>6</m:t>
                        </m:r>
                      </m:sup>
                    </m:sSup>
                    <m:r>
                      <a:rPr lang="en-US" sz="1800" i="1">
                        <a:latin typeface="Cambria Math" panose="02040503050406030204" pitchFamily="18" charset="0"/>
                      </a:rPr>
                      <m:t>𝑠𝑒𝑐</m:t>
                    </m:r>
                    <m:r>
                      <a:rPr lang="en-US" sz="1800" i="1">
                        <a:latin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𝜇</m:t>
                    </m:r>
                    <m:r>
                      <a:rPr lang="en-US" sz="1800" i="1">
                        <a:latin typeface="Cambria Math" panose="02040503050406030204" pitchFamily="18" charset="0"/>
                      </a:rPr>
                      <m:t>𝑠</m:t>
                    </m:r>
                    <m:r>
                      <a:rPr lang="en-US" sz="1800">
                        <a:latin typeface="Cambria Math" panose="02040503050406030204" pitchFamily="18" charset="0"/>
                      </a:rPr>
                      <m:t>.</m:t>
                    </m:r>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𝜏</m:t>
                    </m:r>
                    <m:r>
                      <a:rPr lang="en-US" sz="1800" b="0" i="1" dirty="0"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𝑐</m:t>
                        </m:r>
                      </m:sub>
                    </m:sSub>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a:t>. </a:t>
                </a:r>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19" name="Group 18">
            <a:extLst>
              <a:ext uri="{FF2B5EF4-FFF2-40B4-BE49-F238E27FC236}">
                <a16:creationId xmlns:a16="http://schemas.microsoft.com/office/drawing/2014/main" id="{613801E8-3675-674B-9DE9-690F9AEDCAF8}"/>
              </a:ext>
            </a:extLst>
          </p:cNvPr>
          <p:cNvGrpSpPr/>
          <p:nvPr/>
        </p:nvGrpSpPr>
        <p:grpSpPr>
          <a:xfrm>
            <a:off x="6639909" y="1578882"/>
            <a:ext cx="5552091" cy="3700236"/>
            <a:chOff x="1347462" y="1072199"/>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3584010" y="3455278"/>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3657601" y="27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5154635" y="2174030"/>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2803796" y="2791399"/>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4514129" y="2495393"/>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4450915" y="3104993"/>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4240270" y="138906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3731723" y="1853120"/>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4283762" y="1442072"/>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4835232" y="1842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3670126" y="18519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3183834" y="2419587"/>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3686086" y="275592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4311041" y="3099648"/>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4838703" y="30242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4759032" y="3726483"/>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3706148" y="2800193"/>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3736908" y="2568536"/>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5479617" y="2550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5645270" y="2505966"/>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2808442" y="3493378"/>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4748583" y="4391435"/>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5403417" y="3238500"/>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4303803" y="3726084"/>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5741282" y="2809190"/>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5120273" y="2047201"/>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3764268" y="2066339"/>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4392037" y="2031625"/>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3198650" y="3029060"/>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3889915" y="3274262"/>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4959907" y="3128545"/>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5174654" y="3899707"/>
              <a:ext cx="1724899" cy="584775"/>
            </a:xfrm>
            <a:prstGeom prst="rect">
              <a:avLst/>
            </a:prstGeom>
            <a:noFill/>
          </p:spPr>
          <p:txBody>
            <a:bodyPr wrap="square" rtlCol="0">
              <a:spAutoFit/>
            </a:bodyPr>
            <a:lstStyle/>
            <a:p>
              <a:r>
                <a:rPr lang="en-US" sz="1600" dirty="0"/>
                <a:t>Modulation signal</a:t>
              </a:r>
            </a:p>
            <a:p>
              <a:r>
                <a:rPr lang="en-US" sz="1600" dirty="0"/>
                <a:t>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1347462" y="2904910"/>
              <a:ext cx="1724899" cy="584775"/>
            </a:xfrm>
            <a:prstGeom prst="rect">
              <a:avLst/>
            </a:prstGeom>
            <a:noFill/>
          </p:spPr>
          <p:txBody>
            <a:bodyPr wrap="square" rtlCol="0">
              <a:spAutoFit/>
            </a:bodyPr>
            <a:lstStyle/>
            <a:p>
              <a:r>
                <a:rPr lang="en-US" sz="1600" dirty="0"/>
                <a:t>Carrier signal</a:t>
              </a:r>
            </a:p>
            <a:p>
              <a:r>
                <a:rPr lang="en-US" sz="1600" dirty="0"/>
                <a:t>4.3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4066451" y="1072199"/>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3077418" y="2304988"/>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982" t="-619" r="-135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and set function generator at 10Vpp.</a:t>
                </a:r>
              </a:p>
              <a:p>
                <a:pPr marL="342900" indent="-342900" defTabSz="457200" latinLnBrk="1" hangingPunct="0">
                  <a:buFont typeface="+mj-lt"/>
                  <a:buAutoNum type="arabicPeriod"/>
                </a:pPr>
                <a:r>
                  <a:rPr lang="en-US" dirty="0">
                    <a:solidFill>
                      <a:srgbClr val="000000"/>
                    </a:solidFill>
                  </a:rPr>
                  <a:t>Compute and compare loss at 7MHz and 14MHz.</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From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=5</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7</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8</m:t>
                        </m:r>
                      </m:sub>
                    </m:sSub>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104" t="-562" r="-631"/>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86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Measure the voltage, V, on R23</a:t>
                </a:r>
              </a:p>
              <a:p>
                <a:pPr marL="457200" indent="-457200" latinLnBrk="1"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latinLnBrk="1"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latinLnBrk="1" hangingPunct="0">
                  <a:buFont typeface="+mj-lt"/>
                  <a:buAutoNum type="arabicPeriod"/>
                </a:pPr>
                <a:r>
                  <a:rPr lang="en-US" sz="2000" dirty="0">
                    <a:solidFill>
                      <a:srgbClr val="000000"/>
                    </a:solidFill>
                    <a:sym typeface="Calibri"/>
                  </a:rPr>
                  <a:t>Measure the temperature dependence of the VFO</a:t>
                </a:r>
              </a:p>
              <a:p>
                <a:pPr marL="457200" indent="-457200" latinLnBrk="1" hangingPunct="0">
                  <a:buFont typeface="+mj-lt"/>
                  <a:buAutoNum type="arabicPeriod"/>
                </a:pPr>
                <a:r>
                  <a:rPr lang="en-US" sz="2000" dirty="0">
                    <a:solidFill>
                      <a:srgbClr val="000000"/>
                    </a:solidFill>
                    <a:sym typeface="Calibri"/>
                  </a:rPr>
                  <a:t>How much does the temperature have to change to cause a 100Hz shift?</a:t>
                </a:r>
              </a:p>
              <a:p>
                <a:pPr marL="457200" indent="-457200" latinLnBrk="1" hangingPunct="0">
                  <a:buFont typeface="+mj-lt"/>
                  <a:buAutoNum type="arabicPeriod"/>
                </a:pPr>
                <a:r>
                  <a:rPr lang="en-US" sz="2000" dirty="0">
                    <a:solidFill>
                      <a:srgbClr val="000000"/>
                    </a:solidFill>
                    <a:sym typeface="Calibri"/>
                  </a:rPr>
                  <a:t>What is the oscillation change if we remove one turn of the inductor</a:t>
                </a:r>
              </a:p>
              <a:p>
                <a:pPr marL="457200" indent="-457200" latinLnBrk="1"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4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Plot audio output v dc control</a:t>
                </a:r>
              </a:p>
              <a:p>
                <a:pPr marL="342900" indent="-342900" defTabSz="457200" latinLnBrk="1"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latinLnBrk="1"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011"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010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010600"/>
              </a:xfrm>
              <a:prstGeom prst="rect">
                <a:avLst/>
              </a:prstGeom>
              <a:blipFill>
                <a:blip r:embed="rId3"/>
                <a:stretch>
                  <a:fillRect l="-1149" t="-759"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latinLnBrk="1"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Find the MDS </a:t>
                </a:r>
                <a:r>
                  <a:rPr lang="en-US" sz="2000">
                    <a:solidFill>
                      <a:srgbClr val="000000"/>
                    </a:solidFill>
                    <a:sym typeface="Calibri"/>
                  </a:rPr>
                  <a:t>and the antenna </a:t>
                </a:r>
                <a:r>
                  <a:rPr lang="en-US" sz="2000" dirty="0">
                    <a:solidFill>
                      <a:srgbClr val="000000"/>
                    </a:solidFill>
                    <a:sym typeface="Calibri"/>
                  </a:rPr>
                  <a:t>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r="-22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10578"/>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7930</Words>
  <Application>Microsoft Macintosh PowerPoint</Application>
  <PresentationFormat>Widescreen</PresentationFormat>
  <Paragraphs>1698</Paragraphs>
  <Slides>90</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293</cp:revision>
  <dcterms:created xsi:type="dcterms:W3CDTF">2021-07-06T18:24:07Z</dcterms:created>
  <dcterms:modified xsi:type="dcterms:W3CDTF">2021-07-12T04:38:36Z</dcterms:modified>
</cp:coreProperties>
</file>